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6" r:id="rId1"/>
  </p:sldMasterIdLst>
  <p:sldIdLst>
    <p:sldId id="262" r:id="rId2"/>
    <p:sldId id="263" r:id="rId3"/>
    <p:sldId id="264" r:id="rId4"/>
    <p:sldId id="265" r:id="rId5"/>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0" d="100"/>
          <a:sy n="60" d="100"/>
        </p:scale>
        <p:origin x="-1992" y="792"/>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6858000" cy="9144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48985" y="93007"/>
            <a:ext cx="6760029" cy="8922935"/>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971550" y="4267200"/>
            <a:ext cx="4800600" cy="21336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3/13/2020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47199" y="1932405"/>
            <a:ext cx="6766153" cy="203646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7199" y="1862294"/>
            <a:ext cx="6766153" cy="160773"/>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47199" y="3968865"/>
            <a:ext cx="6766153" cy="147376"/>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342900" y="2007908"/>
            <a:ext cx="6172200" cy="1960033"/>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9"/>
            <a:ext cx="1508760" cy="780203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85800" y="366188"/>
            <a:ext cx="4171950" cy="780203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85800" y="1930400"/>
            <a:ext cx="5829300" cy="6096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6858000" cy="9144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48985" y="93007"/>
            <a:ext cx="6760029" cy="8922935"/>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41735" y="1270001"/>
            <a:ext cx="5829300" cy="1816100"/>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41735" y="3397251"/>
            <a:ext cx="5829300" cy="1784349"/>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a:xfrm>
            <a:off x="600075" y="8229600"/>
            <a:ext cx="3000375" cy="609600"/>
          </a:xfrm>
        </p:spPr>
        <p:txBody>
          <a:bodyPr/>
          <a:lstStyle/>
          <a:p>
            <a:endParaRPr lang="en-US"/>
          </a:p>
        </p:txBody>
      </p:sp>
      <p:sp>
        <p:nvSpPr>
          <p:cNvPr id="7" name="Rectangle 6"/>
          <p:cNvSpPr/>
          <p:nvPr/>
        </p:nvSpPr>
        <p:spPr>
          <a:xfrm flipV="1">
            <a:off x="52060" y="3169107"/>
            <a:ext cx="6760136" cy="12192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51860" y="3121967"/>
            <a:ext cx="6760336" cy="6095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1230" y="3291840"/>
            <a:ext cx="6760966" cy="6096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09728" y="8278368"/>
            <a:ext cx="342900" cy="6096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685800" y="1930400"/>
            <a:ext cx="2811780" cy="6096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3700463" y="1930400"/>
            <a:ext cx="2811780" cy="6096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800" y="364067"/>
            <a:ext cx="5829300" cy="1524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1930400"/>
            <a:ext cx="2800350" cy="1016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3714750" y="1930400"/>
            <a:ext cx="2800350" cy="1016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3/13/2020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685800" y="2997200"/>
            <a:ext cx="2800350" cy="51816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3714750" y="2997200"/>
            <a:ext cx="2800350" cy="51816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6858000" cy="9144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48006" y="93007"/>
            <a:ext cx="6760029" cy="8924544"/>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685800" y="364067"/>
            <a:ext cx="5829300" cy="1524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2133600"/>
            <a:ext cx="1428750" cy="59944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228850" y="2133600"/>
            <a:ext cx="4286250" cy="59944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6534067"/>
            <a:ext cx="5486400" cy="696384"/>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85800" y="7261100"/>
            <a:ext cx="5486400" cy="9144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3/13/2020</a:t>
            </a:fld>
            <a:endParaRPr lang="en-US"/>
          </a:p>
        </p:txBody>
      </p:sp>
      <p:sp>
        <p:nvSpPr>
          <p:cNvPr id="6" name="Footer Placeholder 5"/>
          <p:cNvSpPr>
            <a:spLocks noGrp="1"/>
          </p:cNvSpPr>
          <p:nvPr>
            <p:ph type="ftr" sz="quarter" idx="11"/>
          </p:nvPr>
        </p:nvSpPr>
        <p:spPr>
          <a:xfrm>
            <a:off x="685800" y="8229600"/>
            <a:ext cx="2914650" cy="609600"/>
          </a:xfrm>
        </p:spPr>
        <p:txBody>
          <a:bodyPr/>
          <a:lstStyle/>
          <a:p>
            <a:endParaRPr lang="en-US"/>
          </a:p>
        </p:txBody>
      </p:sp>
      <p:sp>
        <p:nvSpPr>
          <p:cNvPr id="7" name="Slide Number Placeholder 6"/>
          <p:cNvSpPr>
            <a:spLocks noGrp="1"/>
          </p:cNvSpPr>
          <p:nvPr>
            <p:ph type="sldNum" sz="quarter" idx="12"/>
          </p:nvPr>
        </p:nvSpPr>
        <p:spPr>
          <a:xfrm>
            <a:off x="109728" y="8278368"/>
            <a:ext cx="342900" cy="609600"/>
          </a:xfrm>
        </p:spPr>
        <p:txBody>
          <a:bodyPr/>
          <a:lstStyle/>
          <a:p>
            <a:fld id="{B6F15528-21DE-4FAA-801E-634DDDAF4B2B}" type="slidenum">
              <a:rPr lang="en-US" smtClean="0"/>
              <a:pPr/>
              <a:t>‹#›</a:t>
            </a:fld>
            <a:endParaRPr lang="en-US"/>
          </a:p>
        </p:txBody>
      </p:sp>
      <p:sp>
        <p:nvSpPr>
          <p:cNvPr id="11" name="Rectangle 10"/>
          <p:cNvSpPr/>
          <p:nvPr/>
        </p:nvSpPr>
        <p:spPr>
          <a:xfrm flipV="1">
            <a:off x="51230" y="6244740"/>
            <a:ext cx="6755130" cy="12192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51382" y="6200633"/>
            <a:ext cx="6754979" cy="6095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51383" y="6364299"/>
            <a:ext cx="6754978" cy="65076"/>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51231" y="88901"/>
            <a:ext cx="6751405" cy="6108700"/>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6858000" cy="9144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48006" y="93007"/>
            <a:ext cx="6760029" cy="8924544"/>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685800" y="366184"/>
            <a:ext cx="5829300" cy="1524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85800" y="1930400"/>
            <a:ext cx="5829300" cy="6096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629150" y="8255000"/>
            <a:ext cx="1857375" cy="63500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3/13/2020</a:t>
            </a:fld>
            <a:endParaRPr lang="en-US"/>
          </a:p>
        </p:txBody>
      </p:sp>
      <p:sp>
        <p:nvSpPr>
          <p:cNvPr id="3" name="Footer Placeholder 2"/>
          <p:cNvSpPr>
            <a:spLocks noGrp="1"/>
          </p:cNvSpPr>
          <p:nvPr>
            <p:ph type="ftr" sz="quarter" idx="3"/>
          </p:nvPr>
        </p:nvSpPr>
        <p:spPr>
          <a:xfrm>
            <a:off x="685800" y="8229600"/>
            <a:ext cx="2971800" cy="6096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09728" y="8280400"/>
            <a:ext cx="342900" cy="6096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9.xml"/><Relationship Id="rId6" Type="http://schemas.openxmlformats.org/officeDocument/2006/relationships/image" Target="../media/image4.png"/><Relationship Id="rId5" Type="http://schemas.openxmlformats.org/officeDocument/2006/relationships/hyperlink" Target="mailto:sidhipharmaequipments@gmail.com" TargetMode="External"/><Relationship Id="rId4" Type="http://schemas.openxmlformats.org/officeDocument/2006/relationships/hyperlink" Target="mailto:sales@sidhipharmaequiment.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lowchart: Manual Operation 6"/>
          <p:cNvSpPr/>
          <p:nvPr/>
        </p:nvSpPr>
        <p:spPr>
          <a:xfrm rot="16200000">
            <a:off x="571501" y="38100"/>
            <a:ext cx="5715000" cy="6553200"/>
          </a:xfrm>
          <a:prstGeom prst="flowChartManualOperation">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dirty="0"/>
          </a:p>
        </p:txBody>
      </p:sp>
      <p:sp>
        <p:nvSpPr>
          <p:cNvPr id="11" name="TextBox 10"/>
          <p:cNvSpPr txBox="1"/>
          <p:nvPr/>
        </p:nvSpPr>
        <p:spPr>
          <a:xfrm>
            <a:off x="533400" y="1371600"/>
            <a:ext cx="5715000" cy="584775"/>
          </a:xfrm>
          <a:prstGeom prst="rect">
            <a:avLst/>
          </a:prstGeom>
          <a:noFill/>
        </p:spPr>
        <p:txBody>
          <a:bodyPr wrap="square" rtlCol="0">
            <a:spAutoFit/>
          </a:bodyPr>
          <a:lstStyle/>
          <a:p>
            <a:pPr algn="ctr"/>
            <a:r>
              <a:rPr lang="en-US" sz="3200" b="1" dirty="0" smtClean="0">
                <a:solidFill>
                  <a:schemeClr val="bg1"/>
                </a:solidFill>
              </a:rPr>
              <a:t>VIBRO SIFTER</a:t>
            </a:r>
            <a:endParaRPr lang="en-US" sz="3200" dirty="0">
              <a:solidFill>
                <a:schemeClr val="bg1"/>
              </a:solidFill>
            </a:endParaRPr>
          </a:p>
        </p:txBody>
      </p:sp>
      <p:pic>
        <p:nvPicPr>
          <p:cNvPr id="8" name="Picture 2"/>
          <p:cNvPicPr>
            <a:picLocks noChangeAspect="1" noChangeArrowheads="1"/>
          </p:cNvPicPr>
          <p:nvPr/>
        </p:nvPicPr>
        <p:blipFill>
          <a:blip r:embed="rId2"/>
          <a:srcRect/>
          <a:stretch>
            <a:fillRect/>
          </a:stretch>
        </p:blipFill>
        <p:spPr bwMode="auto">
          <a:xfrm>
            <a:off x="4732865" y="304800"/>
            <a:ext cx="1820335" cy="762000"/>
          </a:xfrm>
          <a:prstGeom prst="rect">
            <a:avLst/>
          </a:prstGeom>
          <a:noFill/>
          <a:ln w="9525">
            <a:noFill/>
            <a:miter lim="800000"/>
            <a:headEnd/>
            <a:tailEnd/>
          </a:ln>
          <a:effectLst/>
        </p:spPr>
      </p:pic>
      <p:pic>
        <p:nvPicPr>
          <p:cNvPr id="10" name="Picture 3"/>
          <p:cNvPicPr>
            <a:picLocks noChangeAspect="1" noChangeArrowheads="1"/>
          </p:cNvPicPr>
          <p:nvPr/>
        </p:nvPicPr>
        <p:blipFill>
          <a:blip r:embed="rId3"/>
          <a:srcRect/>
          <a:stretch>
            <a:fillRect/>
          </a:stretch>
        </p:blipFill>
        <p:spPr bwMode="auto">
          <a:xfrm>
            <a:off x="1077383" y="6781800"/>
            <a:ext cx="4637617" cy="533400"/>
          </a:xfrm>
          <a:prstGeom prst="rect">
            <a:avLst/>
          </a:prstGeom>
          <a:noFill/>
          <a:ln w="9525">
            <a:noFill/>
            <a:miter lim="800000"/>
            <a:headEnd/>
            <a:tailEnd/>
          </a:ln>
          <a:effectLst/>
        </p:spPr>
      </p:pic>
      <p:sp>
        <p:nvSpPr>
          <p:cNvPr id="13" name="TextBox 12"/>
          <p:cNvSpPr txBox="1"/>
          <p:nvPr/>
        </p:nvSpPr>
        <p:spPr>
          <a:xfrm>
            <a:off x="381000" y="7239000"/>
            <a:ext cx="6019800" cy="1477328"/>
          </a:xfrm>
          <a:prstGeom prst="rect">
            <a:avLst/>
          </a:prstGeom>
          <a:noFill/>
          <a:ln>
            <a:noFill/>
          </a:ln>
        </p:spPr>
        <p:txBody>
          <a:bodyPr wrap="square" rtlCol="0">
            <a:spAutoFit/>
          </a:bodyPr>
          <a:lstStyle/>
          <a:p>
            <a:pPr algn="ctr"/>
            <a:r>
              <a:rPr lang="en-US" sz="1600" b="1" dirty="0" smtClean="0">
                <a:solidFill>
                  <a:srgbClr val="000099"/>
                </a:solidFill>
              </a:rPr>
              <a:t>Mfg.&amp; Exp. Of Plants &amp; Machineries for Pharmaceuticals,</a:t>
            </a:r>
          </a:p>
          <a:p>
            <a:pPr algn="ctr"/>
            <a:r>
              <a:rPr lang="en-US" sz="1600" b="1" dirty="0" smtClean="0">
                <a:solidFill>
                  <a:srgbClr val="000099"/>
                </a:solidFill>
              </a:rPr>
              <a:t>Cosmetics, Chemicals food &amp; Beverage Industries </a:t>
            </a:r>
          </a:p>
          <a:p>
            <a:pPr algn="ctr"/>
            <a:r>
              <a:rPr lang="en-US" sz="1600" b="1" dirty="0" smtClean="0">
                <a:solidFill>
                  <a:srgbClr val="000099"/>
                </a:solidFill>
              </a:rPr>
              <a:t>Plot No.  1601/1,3</a:t>
            </a:r>
            <a:r>
              <a:rPr lang="en-US" sz="1600" b="1" baseline="30000" dirty="0" smtClean="0">
                <a:solidFill>
                  <a:srgbClr val="000099"/>
                </a:solidFill>
              </a:rPr>
              <a:t>rd</a:t>
            </a:r>
            <a:r>
              <a:rPr lang="en-US" sz="1600" b="1" dirty="0" smtClean="0">
                <a:solidFill>
                  <a:srgbClr val="000099"/>
                </a:solidFill>
              </a:rPr>
              <a:t> Phase G.I.D.C., Vapi-396195. (Gujarat)</a:t>
            </a:r>
          </a:p>
          <a:p>
            <a:pPr algn="ctr"/>
            <a:r>
              <a:rPr lang="en-US" sz="1200" b="1" dirty="0" smtClean="0">
                <a:solidFill>
                  <a:srgbClr val="000099"/>
                </a:solidFill>
              </a:rPr>
              <a:t>Email:</a:t>
            </a:r>
            <a:r>
              <a:rPr lang="en-US" sz="1200" b="1" dirty="0" smtClean="0">
                <a:solidFill>
                  <a:srgbClr val="000099"/>
                </a:solidFill>
                <a:hlinkClick r:id="rId4"/>
              </a:rPr>
              <a:t>sales@sidhipharmaequiment.com</a:t>
            </a:r>
            <a:r>
              <a:rPr lang="en-US" sz="1200" b="1" dirty="0" smtClean="0">
                <a:solidFill>
                  <a:srgbClr val="000099"/>
                </a:solidFill>
              </a:rPr>
              <a:t>:</a:t>
            </a:r>
            <a:r>
              <a:rPr lang="en-US" sz="1200" b="1" dirty="0" smtClean="0">
                <a:solidFill>
                  <a:srgbClr val="000099"/>
                </a:solidFill>
                <a:hlinkClick r:id="rId5"/>
              </a:rPr>
              <a:t>sidhipharmaequipments@gmail.com</a:t>
            </a:r>
            <a:r>
              <a:rPr lang="en-US" sz="1200" b="1" dirty="0" smtClean="0">
                <a:solidFill>
                  <a:srgbClr val="000099"/>
                </a:solidFill>
              </a:rPr>
              <a:t>: </a:t>
            </a:r>
          </a:p>
          <a:p>
            <a:pPr algn="ctr"/>
            <a:r>
              <a:rPr lang="en-US" sz="1200" b="1" dirty="0" smtClean="0">
                <a:solidFill>
                  <a:srgbClr val="000099"/>
                </a:solidFill>
              </a:rPr>
              <a:t>Contact Person : Mr. </a:t>
            </a:r>
            <a:r>
              <a:rPr lang="en-US" sz="1200" b="1" dirty="0" err="1" smtClean="0">
                <a:solidFill>
                  <a:srgbClr val="000099"/>
                </a:solidFill>
              </a:rPr>
              <a:t>Pravin</a:t>
            </a:r>
            <a:r>
              <a:rPr lang="en-US" sz="1200" b="1" dirty="0" smtClean="0">
                <a:solidFill>
                  <a:srgbClr val="000099"/>
                </a:solidFill>
              </a:rPr>
              <a:t>  </a:t>
            </a:r>
            <a:r>
              <a:rPr lang="en-US" sz="1200" b="1" dirty="0" err="1" smtClean="0">
                <a:solidFill>
                  <a:srgbClr val="000099"/>
                </a:solidFill>
              </a:rPr>
              <a:t>Panchal</a:t>
            </a:r>
            <a:r>
              <a:rPr lang="en-US" sz="1200" b="1" dirty="0" smtClean="0">
                <a:solidFill>
                  <a:srgbClr val="000099"/>
                </a:solidFill>
              </a:rPr>
              <a:t>   (9924893790) Mr. </a:t>
            </a:r>
            <a:r>
              <a:rPr lang="en-US" sz="1200" b="1" dirty="0" err="1" smtClean="0">
                <a:solidFill>
                  <a:srgbClr val="000099"/>
                </a:solidFill>
              </a:rPr>
              <a:t>Kiran</a:t>
            </a:r>
            <a:r>
              <a:rPr lang="en-US" sz="1200" b="1" dirty="0" smtClean="0">
                <a:solidFill>
                  <a:srgbClr val="000099"/>
                </a:solidFill>
              </a:rPr>
              <a:t>  </a:t>
            </a:r>
            <a:r>
              <a:rPr lang="en-US" sz="1200" b="1" dirty="0" err="1" smtClean="0">
                <a:solidFill>
                  <a:srgbClr val="000099"/>
                </a:solidFill>
              </a:rPr>
              <a:t>Gophane</a:t>
            </a:r>
            <a:r>
              <a:rPr lang="en-US" sz="1200" b="1" dirty="0" smtClean="0">
                <a:solidFill>
                  <a:srgbClr val="000099"/>
                </a:solidFill>
              </a:rPr>
              <a:t>  (9545868896) </a:t>
            </a:r>
          </a:p>
          <a:p>
            <a:pPr algn="ctr"/>
            <a:r>
              <a:rPr lang="en-US" sz="1600" b="1" dirty="0" smtClean="0">
                <a:solidFill>
                  <a:srgbClr val="000099"/>
                </a:solidFill>
              </a:rPr>
              <a:t>Website: www.sidhipharmaequipment.com</a:t>
            </a:r>
          </a:p>
        </p:txBody>
      </p:sp>
      <p:pic>
        <p:nvPicPr>
          <p:cNvPr id="12" name="Picture 2"/>
          <p:cNvPicPr>
            <a:picLocks noChangeAspect="1" noChangeArrowheads="1"/>
          </p:cNvPicPr>
          <p:nvPr/>
        </p:nvPicPr>
        <p:blipFill>
          <a:blip r:embed="rId6"/>
          <a:srcRect/>
          <a:stretch>
            <a:fillRect/>
          </a:stretch>
        </p:blipFill>
        <p:spPr bwMode="auto">
          <a:xfrm>
            <a:off x="1800225" y="1981200"/>
            <a:ext cx="3076575" cy="318135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04800" y="609600"/>
            <a:ext cx="6019800" cy="5334000"/>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t"/>
          <a:lstStyle/>
          <a:p>
            <a:pPr>
              <a:lnSpc>
                <a:spcPct val="150000"/>
              </a:lnSpc>
            </a:pPr>
            <a:r>
              <a:rPr lang="en-US" sz="1600" b="1" dirty="0" smtClean="0"/>
              <a:t>VIBRO SIFTER </a:t>
            </a:r>
            <a:r>
              <a:rPr lang="en-US" sz="1600" dirty="0" smtClean="0"/>
              <a:t>is used for screening, sieving, grading for solid-liquid separation, process to separate the desired elements and the undesired elements from the combination of solid to solid (where two solids are generally having different properties) and solid to liquid material. It used in various industries such as Pharmaceutical, Chemicals, Cosmetics, plastics, paints, plastic, minerals, rubber compounds, metal powders, detergents, pesticides and fertilizers, dyestuff and pigments</a:t>
            </a:r>
          </a:p>
          <a:p>
            <a:pPr>
              <a:lnSpc>
                <a:spcPct val="150000"/>
              </a:lnSpc>
            </a:pPr>
            <a:r>
              <a:rPr lang="en-US" sz="1600" dirty="0" smtClean="0"/>
              <a:t>Vibro sifter consists of a screen placed on the base plate attached centrally to gyratory motor. The material fed through the inlet located on the top is dropped on the screen. The particles smaller than the mesh size passes from the screen and the larger sized particles are released through an outlet. The combination of vibratory motor and the weights placed on top and bottom of screen gives the desired filtration or separation of the material. Total assembly is mounted on suitable springs so that it becomes an independent body which vibrates without parting any vibrations to the foundations.</a:t>
            </a:r>
            <a:endParaRPr lang="en-US" sz="1600" dirty="0"/>
          </a:p>
        </p:txBody>
      </p:sp>
      <p:sp>
        <p:nvSpPr>
          <p:cNvPr id="7" name="TextBox 6"/>
          <p:cNvSpPr txBox="1"/>
          <p:nvPr/>
        </p:nvSpPr>
        <p:spPr>
          <a:xfrm>
            <a:off x="228600" y="304800"/>
            <a:ext cx="3962400" cy="369332"/>
          </a:xfrm>
          <a:prstGeom prst="rect">
            <a:avLst/>
          </a:prstGeom>
          <a:noFill/>
        </p:spPr>
        <p:txBody>
          <a:bodyPr wrap="square" rtlCol="0">
            <a:spAutoFit/>
          </a:bodyPr>
          <a:lstStyle/>
          <a:p>
            <a:r>
              <a:rPr lang="en-US" b="1" u="sng" dirty="0" smtClean="0"/>
              <a:t>Vibro  Sifter : </a:t>
            </a:r>
            <a:endParaRPr lang="en-US" b="1" u="sng" dirty="0"/>
          </a:p>
        </p:txBody>
      </p:sp>
      <p:pic>
        <p:nvPicPr>
          <p:cNvPr id="9" name="Picture 2"/>
          <p:cNvPicPr>
            <a:picLocks noChangeAspect="1" noChangeArrowheads="1"/>
          </p:cNvPicPr>
          <p:nvPr/>
        </p:nvPicPr>
        <p:blipFill>
          <a:blip r:embed="rId2"/>
          <a:srcRect/>
          <a:stretch>
            <a:fillRect/>
          </a:stretch>
        </p:blipFill>
        <p:spPr bwMode="auto">
          <a:xfrm>
            <a:off x="5537199" y="228600"/>
            <a:ext cx="1092201" cy="457200"/>
          </a:xfrm>
          <a:prstGeom prst="rect">
            <a:avLst/>
          </a:prstGeom>
          <a:noFill/>
          <a:ln w="9525">
            <a:noFill/>
            <a:miter lim="800000"/>
            <a:headEnd/>
            <a:tailEnd/>
          </a:ln>
          <a:effectLst/>
        </p:spPr>
      </p:pic>
      <p:pic>
        <p:nvPicPr>
          <p:cNvPr id="10" name="Picture 2"/>
          <p:cNvPicPr>
            <a:picLocks noChangeAspect="1" noChangeArrowheads="1"/>
          </p:cNvPicPr>
          <p:nvPr/>
        </p:nvPicPr>
        <p:blipFill>
          <a:blip r:embed="rId3"/>
          <a:srcRect/>
          <a:stretch>
            <a:fillRect/>
          </a:stretch>
        </p:blipFill>
        <p:spPr bwMode="auto">
          <a:xfrm>
            <a:off x="990600" y="6629400"/>
            <a:ext cx="5124450" cy="228851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04800" y="6705600"/>
            <a:ext cx="6324600" cy="1981200"/>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t"/>
          <a:lstStyle/>
          <a:p>
            <a:pPr>
              <a:buFont typeface="Wingdings" pitchFamily="2" charset="2"/>
              <a:buChar char="Ø"/>
            </a:pPr>
            <a:r>
              <a:rPr lang="en-US" dirty="0" smtClean="0"/>
              <a:t>Robust Construction (Sifter is Made with high quality stainless steel and smooth finish) </a:t>
            </a:r>
          </a:p>
          <a:p>
            <a:pPr>
              <a:buFont typeface="Wingdings" pitchFamily="2" charset="2"/>
              <a:buChar char="Ø"/>
            </a:pPr>
            <a:r>
              <a:rPr lang="en-US" dirty="0" smtClean="0"/>
              <a:t>High Power vibratory motor ( High vibration of vibro sifter comes from the heart of the sifter ) </a:t>
            </a:r>
          </a:p>
          <a:p>
            <a:pPr>
              <a:buFont typeface="Wingdings" pitchFamily="2" charset="2"/>
              <a:buChar char="Ø"/>
            </a:pPr>
            <a:r>
              <a:rPr lang="en-US" dirty="0" smtClean="0"/>
              <a:t> Lead Angle ( Change the lead angle as per the desired sieving requirements) </a:t>
            </a:r>
          </a:p>
          <a:p>
            <a:pPr>
              <a:buFont typeface="Wingdings" pitchFamily="2" charset="2"/>
              <a:buChar char="Ø"/>
            </a:pPr>
            <a:r>
              <a:rPr lang="en-US" dirty="0" smtClean="0"/>
              <a:t> Easy Mesh Changing ( Vibro separator comes with easy mesh changing clamps which enables he operator to work smoothly) </a:t>
            </a:r>
          </a:p>
          <a:p>
            <a:pPr>
              <a:buFont typeface="Wingdings" pitchFamily="2" charset="2"/>
              <a:buChar char="Ø"/>
            </a:pPr>
            <a:endParaRPr lang="en-US" dirty="0" smtClean="0"/>
          </a:p>
          <a:p>
            <a:endParaRPr lang="en-US" dirty="0"/>
          </a:p>
        </p:txBody>
      </p:sp>
      <p:sp>
        <p:nvSpPr>
          <p:cNvPr id="6" name="TextBox 5"/>
          <p:cNvSpPr txBox="1"/>
          <p:nvPr/>
        </p:nvSpPr>
        <p:spPr>
          <a:xfrm>
            <a:off x="304800" y="685800"/>
            <a:ext cx="6248400" cy="3477875"/>
          </a:xfrm>
          <a:prstGeom prst="rect">
            <a:avLst/>
          </a:prstGeom>
          <a:noFill/>
        </p:spPr>
        <p:txBody>
          <a:bodyPr wrap="square" rtlCol="0">
            <a:spAutoFit/>
          </a:bodyPr>
          <a:lstStyle/>
          <a:p>
            <a:pPr>
              <a:lnSpc>
                <a:spcPct val="200000"/>
              </a:lnSpc>
              <a:buFont typeface="Wingdings" pitchFamily="2" charset="2"/>
              <a:buChar char="Ø"/>
            </a:pPr>
            <a:r>
              <a:rPr lang="en-US" sz="1600" dirty="0" smtClean="0">
                <a:solidFill>
                  <a:schemeClr val="dk1"/>
                </a:solidFill>
              </a:rPr>
              <a:t> </a:t>
            </a:r>
            <a:r>
              <a:rPr lang="en-US" sz="1600" dirty="0" smtClean="0"/>
              <a:t>Design is cGMP – Current Good Manufacturing Practices compliance.</a:t>
            </a:r>
          </a:p>
          <a:p>
            <a:pPr>
              <a:lnSpc>
                <a:spcPct val="200000"/>
              </a:lnSpc>
              <a:buFont typeface="Wingdings" pitchFamily="2" charset="2"/>
              <a:buChar char="Ø"/>
            </a:pPr>
            <a:r>
              <a:rPr lang="en-US" sz="1600" dirty="0" smtClean="0"/>
              <a:t>All contact parts AISI 316 &amp; non contact parts AISI 304.</a:t>
            </a:r>
          </a:p>
          <a:p>
            <a:pPr>
              <a:lnSpc>
                <a:spcPct val="200000"/>
              </a:lnSpc>
              <a:buFont typeface="Wingdings" pitchFamily="2" charset="2"/>
              <a:buChar char="Ø"/>
            </a:pPr>
            <a:r>
              <a:rPr lang="en-US" sz="1600" dirty="0" smtClean="0"/>
              <a:t>Powerful vibration by gyratory motion by special Vibro motor.</a:t>
            </a:r>
          </a:p>
          <a:p>
            <a:pPr>
              <a:lnSpc>
                <a:spcPct val="200000"/>
              </a:lnSpc>
              <a:buFont typeface="Wingdings" pitchFamily="2" charset="2"/>
              <a:buChar char="Ø"/>
            </a:pPr>
            <a:r>
              <a:rPr lang="en-US" sz="1600" dirty="0" smtClean="0"/>
              <a:t>Side outlet &amp; fines discharge.</a:t>
            </a:r>
          </a:p>
          <a:p>
            <a:pPr>
              <a:lnSpc>
                <a:spcPct val="200000"/>
              </a:lnSpc>
              <a:buFont typeface="Wingdings" pitchFamily="2" charset="2"/>
              <a:buChar char="Ø"/>
            </a:pPr>
            <a:r>
              <a:rPr lang="en-US" sz="1600" dirty="0" smtClean="0"/>
              <a:t>Easy movable &amp; clean.</a:t>
            </a:r>
          </a:p>
          <a:p>
            <a:pPr>
              <a:lnSpc>
                <a:spcPct val="200000"/>
              </a:lnSpc>
              <a:buFont typeface="Wingdings" pitchFamily="2" charset="2"/>
              <a:buChar char="Ø"/>
            </a:pPr>
            <a:r>
              <a:rPr lang="en-US" sz="1600" dirty="0" smtClean="0"/>
              <a:t>Noiseless operation.</a:t>
            </a:r>
          </a:p>
          <a:p>
            <a:pPr>
              <a:lnSpc>
                <a:spcPct val="200000"/>
              </a:lnSpc>
              <a:buFont typeface="Wingdings" pitchFamily="2" charset="2"/>
              <a:buChar char="Ø"/>
            </a:pPr>
            <a:r>
              <a:rPr lang="en-US" sz="1600" dirty="0" smtClean="0"/>
              <a:t>Lead free and Silicon seal sieve.</a:t>
            </a:r>
            <a:endParaRPr lang="en-US" sz="1600" dirty="0"/>
          </a:p>
        </p:txBody>
      </p:sp>
      <p:pic>
        <p:nvPicPr>
          <p:cNvPr id="10" name="Picture 2"/>
          <p:cNvPicPr>
            <a:picLocks noChangeAspect="1" noChangeArrowheads="1"/>
          </p:cNvPicPr>
          <p:nvPr/>
        </p:nvPicPr>
        <p:blipFill>
          <a:blip r:embed="rId2"/>
          <a:srcRect/>
          <a:stretch>
            <a:fillRect/>
          </a:stretch>
        </p:blipFill>
        <p:spPr bwMode="auto">
          <a:xfrm>
            <a:off x="5537199" y="228600"/>
            <a:ext cx="1092201" cy="457200"/>
          </a:xfrm>
          <a:prstGeom prst="rect">
            <a:avLst/>
          </a:prstGeom>
          <a:noFill/>
          <a:ln w="9525">
            <a:noFill/>
            <a:miter lim="800000"/>
            <a:headEnd/>
            <a:tailEnd/>
          </a:ln>
          <a:effectLst/>
        </p:spPr>
      </p:pic>
      <p:sp>
        <p:nvSpPr>
          <p:cNvPr id="11" name="TextBox 10"/>
          <p:cNvSpPr txBox="1"/>
          <p:nvPr/>
        </p:nvSpPr>
        <p:spPr>
          <a:xfrm>
            <a:off x="381000" y="6400800"/>
            <a:ext cx="3581400" cy="400110"/>
          </a:xfrm>
          <a:prstGeom prst="rect">
            <a:avLst/>
          </a:prstGeom>
          <a:noFill/>
        </p:spPr>
        <p:txBody>
          <a:bodyPr wrap="square" rtlCol="0">
            <a:spAutoFit/>
          </a:bodyPr>
          <a:lstStyle/>
          <a:p>
            <a:r>
              <a:rPr lang="en-US" sz="2000" b="1" u="sng" dirty="0" smtClean="0"/>
              <a:t>Advantageous\ Benefits  : </a:t>
            </a:r>
            <a:endParaRPr lang="en-US" sz="2000" b="1" u="sng" dirty="0"/>
          </a:p>
        </p:txBody>
      </p:sp>
      <p:sp>
        <p:nvSpPr>
          <p:cNvPr id="7" name="TextBox 6"/>
          <p:cNvSpPr txBox="1"/>
          <p:nvPr/>
        </p:nvSpPr>
        <p:spPr>
          <a:xfrm>
            <a:off x="381000" y="304800"/>
            <a:ext cx="1905000" cy="400110"/>
          </a:xfrm>
          <a:prstGeom prst="rect">
            <a:avLst/>
          </a:prstGeom>
          <a:noFill/>
        </p:spPr>
        <p:txBody>
          <a:bodyPr wrap="square" rtlCol="0">
            <a:spAutoFit/>
          </a:bodyPr>
          <a:lstStyle/>
          <a:p>
            <a:r>
              <a:rPr lang="en-US" sz="2000" b="1" u="sng" dirty="0" smtClean="0"/>
              <a:t>Silent Features : </a:t>
            </a:r>
            <a:endParaRPr lang="en-US" sz="2000" b="1" u="sn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81000" y="6781800"/>
            <a:ext cx="2286000" cy="2057400"/>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t"/>
          <a:lstStyle/>
          <a:p>
            <a:pPr>
              <a:lnSpc>
                <a:spcPct val="150000"/>
              </a:lnSpc>
              <a:buFont typeface="Wingdings" pitchFamily="2" charset="2"/>
              <a:buChar char="Ø"/>
            </a:pPr>
            <a:r>
              <a:rPr lang="en-US" dirty="0" smtClean="0">
                <a:solidFill>
                  <a:schemeClr val="dk1"/>
                </a:solidFill>
              </a:rPr>
              <a:t>Pharmaceutical</a:t>
            </a:r>
          </a:p>
          <a:p>
            <a:pPr>
              <a:lnSpc>
                <a:spcPct val="150000"/>
              </a:lnSpc>
              <a:buFont typeface="Wingdings" pitchFamily="2" charset="2"/>
              <a:buChar char="Ø"/>
            </a:pPr>
            <a:r>
              <a:rPr lang="en-US" dirty="0" smtClean="0">
                <a:solidFill>
                  <a:schemeClr val="dk1"/>
                </a:solidFill>
              </a:rPr>
              <a:t>Food </a:t>
            </a:r>
          </a:p>
          <a:p>
            <a:pPr>
              <a:lnSpc>
                <a:spcPct val="150000"/>
              </a:lnSpc>
              <a:buFont typeface="Wingdings" pitchFamily="2" charset="2"/>
              <a:buChar char="Ø"/>
            </a:pPr>
            <a:r>
              <a:rPr lang="en-US" dirty="0" smtClean="0">
                <a:solidFill>
                  <a:schemeClr val="dk1"/>
                </a:solidFill>
              </a:rPr>
              <a:t> Chemical</a:t>
            </a:r>
          </a:p>
          <a:p>
            <a:pPr>
              <a:lnSpc>
                <a:spcPct val="150000"/>
              </a:lnSpc>
              <a:buFont typeface="Wingdings" pitchFamily="2" charset="2"/>
              <a:buChar char="Ø"/>
            </a:pPr>
            <a:r>
              <a:rPr lang="en-US" dirty="0" smtClean="0">
                <a:solidFill>
                  <a:schemeClr val="dk1"/>
                </a:solidFill>
              </a:rPr>
              <a:t> Cosmetics</a:t>
            </a:r>
          </a:p>
          <a:p>
            <a:pPr>
              <a:lnSpc>
                <a:spcPct val="150000"/>
              </a:lnSpc>
              <a:buFont typeface="Wingdings" pitchFamily="2" charset="2"/>
              <a:buChar char="Ø"/>
            </a:pPr>
            <a:r>
              <a:rPr lang="en-US" dirty="0" smtClean="0"/>
              <a:t> Allied Industry </a:t>
            </a:r>
            <a:endParaRPr lang="en-US" dirty="0" smtClean="0">
              <a:solidFill>
                <a:schemeClr val="dk1"/>
              </a:solidFill>
            </a:endParaRPr>
          </a:p>
        </p:txBody>
      </p:sp>
      <p:pic>
        <p:nvPicPr>
          <p:cNvPr id="15" name="Picture 2"/>
          <p:cNvPicPr>
            <a:picLocks noChangeAspect="1" noChangeArrowheads="1"/>
          </p:cNvPicPr>
          <p:nvPr/>
        </p:nvPicPr>
        <p:blipFill>
          <a:blip r:embed="rId2"/>
          <a:srcRect/>
          <a:stretch>
            <a:fillRect/>
          </a:stretch>
        </p:blipFill>
        <p:spPr bwMode="auto">
          <a:xfrm>
            <a:off x="5537199" y="228600"/>
            <a:ext cx="1092201" cy="457200"/>
          </a:xfrm>
          <a:prstGeom prst="rect">
            <a:avLst/>
          </a:prstGeom>
          <a:noFill/>
          <a:ln w="9525">
            <a:noFill/>
            <a:miter lim="800000"/>
            <a:headEnd/>
            <a:tailEnd/>
          </a:ln>
          <a:effectLst/>
        </p:spPr>
      </p:pic>
      <p:sp>
        <p:nvSpPr>
          <p:cNvPr id="16" name="TextBox 15"/>
          <p:cNvSpPr txBox="1"/>
          <p:nvPr/>
        </p:nvSpPr>
        <p:spPr>
          <a:xfrm>
            <a:off x="304800" y="6477000"/>
            <a:ext cx="3581400" cy="400110"/>
          </a:xfrm>
          <a:prstGeom prst="rect">
            <a:avLst/>
          </a:prstGeom>
          <a:noFill/>
        </p:spPr>
        <p:txBody>
          <a:bodyPr wrap="square" rtlCol="0">
            <a:spAutoFit/>
          </a:bodyPr>
          <a:lstStyle/>
          <a:p>
            <a:r>
              <a:rPr lang="en-US" sz="2000" b="1" u="sng" dirty="0" smtClean="0"/>
              <a:t>Application : </a:t>
            </a:r>
            <a:endParaRPr lang="en-US" sz="2000" b="1" u="sng" dirty="0"/>
          </a:p>
        </p:txBody>
      </p:sp>
      <p:sp>
        <p:nvSpPr>
          <p:cNvPr id="17" name="TextBox 16"/>
          <p:cNvSpPr txBox="1"/>
          <p:nvPr/>
        </p:nvSpPr>
        <p:spPr>
          <a:xfrm>
            <a:off x="304800" y="304800"/>
            <a:ext cx="2895600" cy="400110"/>
          </a:xfrm>
          <a:prstGeom prst="rect">
            <a:avLst/>
          </a:prstGeom>
          <a:noFill/>
        </p:spPr>
        <p:txBody>
          <a:bodyPr wrap="square" rtlCol="0">
            <a:spAutoFit/>
          </a:bodyPr>
          <a:lstStyle/>
          <a:p>
            <a:r>
              <a:rPr lang="en-US" sz="2000" b="1" u="sng" dirty="0" smtClean="0"/>
              <a:t>Technical Specification : </a:t>
            </a:r>
            <a:endParaRPr lang="en-US" sz="2000" b="1" u="sng" dirty="0"/>
          </a:p>
        </p:txBody>
      </p:sp>
      <p:sp>
        <p:nvSpPr>
          <p:cNvPr id="18" name="TextBox 17"/>
          <p:cNvSpPr txBox="1"/>
          <p:nvPr/>
        </p:nvSpPr>
        <p:spPr>
          <a:xfrm>
            <a:off x="152400" y="4191000"/>
            <a:ext cx="6553200" cy="400110"/>
          </a:xfrm>
          <a:prstGeom prst="rect">
            <a:avLst/>
          </a:prstGeom>
          <a:noFill/>
        </p:spPr>
        <p:txBody>
          <a:bodyPr wrap="square" rtlCol="0">
            <a:spAutoFit/>
          </a:bodyPr>
          <a:lstStyle/>
          <a:p>
            <a:r>
              <a:rPr lang="en-US" sz="2000" b="1" dirty="0" smtClean="0">
                <a:solidFill>
                  <a:schemeClr val="accent2"/>
                </a:solidFill>
              </a:rPr>
              <a:t>Single Source Provider for all your technical requirements. </a:t>
            </a:r>
            <a:endParaRPr lang="en-US" sz="2000" b="1" dirty="0">
              <a:solidFill>
                <a:schemeClr val="accent2"/>
              </a:solidFill>
            </a:endParaRPr>
          </a:p>
        </p:txBody>
      </p:sp>
      <p:sp>
        <p:nvSpPr>
          <p:cNvPr id="20" name="TextBox 19"/>
          <p:cNvSpPr txBox="1"/>
          <p:nvPr/>
        </p:nvSpPr>
        <p:spPr>
          <a:xfrm>
            <a:off x="152400" y="4648200"/>
            <a:ext cx="6705600" cy="923330"/>
          </a:xfrm>
          <a:prstGeom prst="rect">
            <a:avLst/>
          </a:prstGeom>
          <a:noFill/>
        </p:spPr>
        <p:txBody>
          <a:bodyPr wrap="square" rtlCol="0">
            <a:spAutoFit/>
          </a:bodyPr>
          <a:lstStyle/>
          <a:p>
            <a:r>
              <a:rPr lang="en-US" b="1" dirty="0" smtClean="0">
                <a:solidFill>
                  <a:srgbClr val="000099"/>
                </a:solidFill>
              </a:rPr>
              <a:t>One of the most important  “Siddhi Pharma Equipment” guideline is to be closest to our Customers. We strive to create end-to-end solutions that meet our clients needs and  their expectation. </a:t>
            </a:r>
          </a:p>
        </p:txBody>
      </p:sp>
      <p:pic>
        <p:nvPicPr>
          <p:cNvPr id="10" name="Picture 2"/>
          <p:cNvPicPr>
            <a:picLocks noChangeAspect="1" noChangeArrowheads="1"/>
          </p:cNvPicPr>
          <p:nvPr/>
        </p:nvPicPr>
        <p:blipFill>
          <a:blip r:embed="rId3"/>
          <a:srcRect/>
          <a:stretch>
            <a:fillRect/>
          </a:stretch>
        </p:blipFill>
        <p:spPr bwMode="auto">
          <a:xfrm>
            <a:off x="152400" y="990600"/>
            <a:ext cx="6553200" cy="20764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501</TotalTime>
  <Words>431</Words>
  <Application>Microsoft Office PowerPoint</Application>
  <PresentationFormat>On-screen Show (4:3)</PresentationFormat>
  <Paragraphs>32</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Equity</vt:lpstr>
      <vt:lpstr>Slide 1</vt:lpstr>
      <vt:lpstr>Slide 2</vt:lpstr>
      <vt:lpstr>Slide 3</vt:lpstr>
      <vt:lpstr>Slide 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67</cp:revision>
  <dcterms:created xsi:type="dcterms:W3CDTF">2006-08-16T00:00:00Z</dcterms:created>
  <dcterms:modified xsi:type="dcterms:W3CDTF">2020-03-13T06:11:36Z</dcterms:modified>
</cp:coreProperties>
</file>